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5"/>
    <p:sldMasterId id="2147483750" r:id="rId6"/>
  </p:sldMasterIdLst>
  <p:notesMasterIdLst>
    <p:notesMasterId r:id="rId22"/>
  </p:notesMasterIdLst>
  <p:handoutMasterIdLst>
    <p:handoutMasterId r:id="rId23"/>
  </p:handoutMasterIdLst>
  <p:sldIdLst>
    <p:sldId id="256" r:id="rId7"/>
    <p:sldId id="257" r:id="rId8"/>
    <p:sldId id="325" r:id="rId9"/>
    <p:sldId id="326" r:id="rId10"/>
    <p:sldId id="327" r:id="rId11"/>
    <p:sldId id="328" r:id="rId12"/>
    <p:sldId id="329" r:id="rId13"/>
    <p:sldId id="330" r:id="rId14"/>
    <p:sldId id="331" r:id="rId15"/>
    <p:sldId id="332" r:id="rId16"/>
    <p:sldId id="335" r:id="rId17"/>
    <p:sldId id="334" r:id="rId18"/>
    <p:sldId id="333" r:id="rId19"/>
    <p:sldId id="336" r:id="rId20"/>
    <p:sldId id="337" r:id="rId21"/>
  </p:sldIdLst>
  <p:sldSz cx="10693400" cy="7561263"/>
  <p:notesSz cx="6731000" cy="9855200"/>
  <p:embeddedFontLst>
    <p:embeddedFont>
      <p:font typeface="Calibri" panose="020F0502020204030204" pitchFamily="3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2EF4EC-C53B-4824-A574-0473AC239008}" v="62" dt="2023-10-04T09:28:46.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76" autoAdjust="0"/>
  </p:normalViewPr>
  <p:slideViewPr>
    <p:cSldViewPr snapToGrid="0">
      <p:cViewPr varScale="1">
        <p:scale>
          <a:sx n="90" d="100"/>
          <a:sy n="90" d="100"/>
        </p:scale>
        <p:origin x="1812" y="108"/>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font" Target="fonts/font11.fnt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8.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queline Grout (MLCSU)" userId="14fc6ae9-4475-4ca1-a9ab-0b327b3dfbf9" providerId="ADAL" clId="{AE2EF4EC-C53B-4824-A574-0473AC239008}"/>
    <pc:docChg chg="undo custSel modSld">
      <pc:chgData name="Jacqueline Grout (MLCSU)" userId="14fc6ae9-4475-4ca1-a9ab-0b327b3dfbf9" providerId="ADAL" clId="{AE2EF4EC-C53B-4824-A574-0473AC239008}" dt="2023-10-04T09:28:46.288" v="365"/>
      <pc:docMkLst>
        <pc:docMk/>
      </pc:docMkLst>
      <pc:sldChg chg="addSp modSp mod modAnim">
        <pc:chgData name="Jacqueline Grout (MLCSU)" userId="14fc6ae9-4475-4ca1-a9ab-0b327b3dfbf9" providerId="ADAL" clId="{AE2EF4EC-C53B-4824-A574-0473AC239008}" dt="2023-10-04T09:25:23.955" v="347"/>
        <pc:sldMkLst>
          <pc:docMk/>
          <pc:sldMk cId="3201741856" sldId="325"/>
        </pc:sldMkLst>
        <pc:picChg chg="add mod">
          <ac:chgData name="Jacqueline Grout (MLCSU)" userId="14fc6ae9-4475-4ca1-a9ab-0b327b3dfbf9" providerId="ADAL" clId="{AE2EF4EC-C53B-4824-A574-0473AC239008}" dt="2023-10-04T08:45:57.878" v="262" actId="1076"/>
          <ac:picMkLst>
            <pc:docMk/>
            <pc:sldMk cId="3201741856" sldId="325"/>
            <ac:picMk id="2" creationId="{EBE09161-A2A2-6D9F-323E-36A249FFD6FD}"/>
          </ac:picMkLst>
        </pc:picChg>
        <pc:picChg chg="add mod">
          <ac:chgData name="Jacqueline Grout (MLCSU)" userId="14fc6ae9-4475-4ca1-a9ab-0b327b3dfbf9" providerId="ADAL" clId="{AE2EF4EC-C53B-4824-A574-0473AC239008}" dt="2023-10-04T08:45:57.878" v="262" actId="1076"/>
          <ac:picMkLst>
            <pc:docMk/>
            <pc:sldMk cId="3201741856" sldId="325"/>
            <ac:picMk id="3" creationId="{AA4BBA0A-8DEE-B2A3-C51A-31624F77E084}"/>
          </ac:picMkLst>
        </pc:picChg>
        <pc:picChg chg="add mod">
          <ac:chgData name="Jacqueline Grout (MLCSU)" userId="14fc6ae9-4475-4ca1-a9ab-0b327b3dfbf9" providerId="ADAL" clId="{AE2EF4EC-C53B-4824-A574-0473AC239008}" dt="2023-10-04T08:45:57.878" v="262" actId="1076"/>
          <ac:picMkLst>
            <pc:docMk/>
            <pc:sldMk cId="3201741856" sldId="325"/>
            <ac:picMk id="6" creationId="{5DE18313-3CF8-AB6A-4D1B-C09EFA7FCE0A}"/>
          </ac:picMkLst>
        </pc:picChg>
        <pc:picChg chg="add mod">
          <ac:chgData name="Jacqueline Grout (MLCSU)" userId="14fc6ae9-4475-4ca1-a9ab-0b327b3dfbf9" providerId="ADAL" clId="{AE2EF4EC-C53B-4824-A574-0473AC239008}" dt="2023-10-04T08:46:49.709" v="268" actId="1076"/>
          <ac:picMkLst>
            <pc:docMk/>
            <pc:sldMk cId="3201741856" sldId="325"/>
            <ac:picMk id="7" creationId="{7FB896B0-E396-86AC-887E-E1B5EEB780CB}"/>
          </ac:picMkLst>
        </pc:picChg>
        <pc:picChg chg="add mod">
          <ac:chgData name="Jacqueline Grout (MLCSU)" userId="14fc6ae9-4475-4ca1-a9ab-0b327b3dfbf9" providerId="ADAL" clId="{AE2EF4EC-C53B-4824-A574-0473AC239008}" dt="2023-10-04T08:47:06.316" v="270" actId="1076"/>
          <ac:picMkLst>
            <pc:docMk/>
            <pc:sldMk cId="3201741856" sldId="325"/>
            <ac:picMk id="8" creationId="{6B245693-8C26-36E6-CA3D-8BFEDC35BF46}"/>
          </ac:picMkLst>
        </pc:picChg>
      </pc:sldChg>
      <pc:sldChg chg="addSp modSp mod modAnim">
        <pc:chgData name="Jacqueline Grout (MLCSU)" userId="14fc6ae9-4475-4ca1-a9ab-0b327b3dfbf9" providerId="ADAL" clId="{AE2EF4EC-C53B-4824-A574-0473AC239008}" dt="2023-10-04T09:28:46.288" v="365"/>
        <pc:sldMkLst>
          <pc:docMk/>
          <pc:sldMk cId="2340379982" sldId="326"/>
        </pc:sldMkLst>
        <pc:picChg chg="add mod">
          <ac:chgData name="Jacqueline Grout (MLCSU)" userId="14fc6ae9-4475-4ca1-a9ab-0b327b3dfbf9" providerId="ADAL" clId="{AE2EF4EC-C53B-4824-A574-0473AC239008}" dt="2023-10-04T08:46:30.342" v="266" actId="14100"/>
          <ac:picMkLst>
            <pc:docMk/>
            <pc:sldMk cId="2340379982" sldId="326"/>
            <ac:picMk id="2" creationId="{B1862065-60B6-E0A8-C167-AA31AB5BEE32}"/>
          </ac:picMkLst>
        </pc:picChg>
        <pc:picChg chg="add mod">
          <ac:chgData name="Jacqueline Grout (MLCSU)" userId="14fc6ae9-4475-4ca1-a9ab-0b327b3dfbf9" providerId="ADAL" clId="{AE2EF4EC-C53B-4824-A574-0473AC239008}" dt="2023-10-04T08:47:52.739" v="274" actId="1076"/>
          <ac:picMkLst>
            <pc:docMk/>
            <pc:sldMk cId="2340379982" sldId="326"/>
            <ac:picMk id="3" creationId="{8A5D1EEC-35B0-8B38-6B06-C95B0D8A7673}"/>
          </ac:picMkLst>
        </pc:picChg>
        <pc:picChg chg="mod">
          <ac:chgData name="Jacqueline Grout (MLCSU)" userId="14fc6ae9-4475-4ca1-a9ab-0b327b3dfbf9" providerId="ADAL" clId="{AE2EF4EC-C53B-4824-A574-0473AC239008}" dt="2023-10-04T08:46:19.997" v="265" actId="1076"/>
          <ac:picMkLst>
            <pc:docMk/>
            <pc:sldMk cId="2340379982" sldId="326"/>
            <ac:picMk id="5" creationId="{A4E0CCB4-D4E6-BD39-0BC2-98835D27506E}"/>
          </ac:picMkLst>
        </pc:picChg>
        <pc:picChg chg="mod">
          <ac:chgData name="Jacqueline Grout (MLCSU)" userId="14fc6ae9-4475-4ca1-a9ab-0b327b3dfbf9" providerId="ADAL" clId="{AE2EF4EC-C53B-4824-A574-0473AC239008}" dt="2023-10-04T08:46:19.997" v="265" actId="1076"/>
          <ac:picMkLst>
            <pc:docMk/>
            <pc:sldMk cId="2340379982" sldId="326"/>
            <ac:picMk id="6" creationId="{5B448179-FF4B-D9FB-B5D6-6813EE5A2911}"/>
          </ac:picMkLst>
        </pc:picChg>
        <pc:picChg chg="add mod">
          <ac:chgData name="Jacqueline Grout (MLCSU)" userId="14fc6ae9-4475-4ca1-a9ab-0b327b3dfbf9" providerId="ADAL" clId="{AE2EF4EC-C53B-4824-A574-0473AC239008}" dt="2023-10-04T08:48:06.012" v="276" actId="1076"/>
          <ac:picMkLst>
            <pc:docMk/>
            <pc:sldMk cId="2340379982" sldId="326"/>
            <ac:picMk id="7" creationId="{822C7A36-3EF3-4271-1C81-A7DB0B869EE3}"/>
          </ac:picMkLst>
        </pc:picChg>
      </pc:sldChg>
      <pc:sldChg chg="addSp delSp modSp mod">
        <pc:chgData name="Jacqueline Grout (MLCSU)" userId="14fc6ae9-4475-4ca1-a9ab-0b327b3dfbf9" providerId="ADAL" clId="{AE2EF4EC-C53B-4824-A574-0473AC239008}" dt="2023-10-04T08:49:35.047" v="282" actId="21"/>
        <pc:sldMkLst>
          <pc:docMk/>
          <pc:sldMk cId="3700340135" sldId="328"/>
        </pc:sldMkLst>
        <pc:picChg chg="add del mod">
          <ac:chgData name="Jacqueline Grout (MLCSU)" userId="14fc6ae9-4475-4ca1-a9ab-0b327b3dfbf9" providerId="ADAL" clId="{AE2EF4EC-C53B-4824-A574-0473AC239008}" dt="2023-10-04T08:49:35.047" v="282" actId="21"/>
          <ac:picMkLst>
            <pc:docMk/>
            <pc:sldMk cId="3700340135" sldId="328"/>
            <ac:picMk id="2" creationId="{B3258EC5-03AD-6A33-ADB4-5293283AFD5D}"/>
          </ac:picMkLst>
        </pc:picChg>
      </pc:sldChg>
      <pc:sldChg chg="addSp modSp mod modAnim">
        <pc:chgData name="Jacqueline Grout (MLCSU)" userId="14fc6ae9-4475-4ca1-a9ab-0b327b3dfbf9" providerId="ADAL" clId="{AE2EF4EC-C53B-4824-A574-0473AC239008}" dt="2023-10-04T09:27:05.341" v="357"/>
        <pc:sldMkLst>
          <pc:docMk/>
          <pc:sldMk cId="2268684385" sldId="332"/>
        </pc:sldMkLst>
        <pc:picChg chg="add mod">
          <ac:chgData name="Jacqueline Grout (MLCSU)" userId="14fc6ae9-4475-4ca1-a9ab-0b327b3dfbf9" providerId="ADAL" clId="{AE2EF4EC-C53B-4824-A574-0473AC239008}" dt="2023-10-04T08:50:33.173" v="289" actId="1076"/>
          <ac:picMkLst>
            <pc:docMk/>
            <pc:sldMk cId="2268684385" sldId="332"/>
            <ac:picMk id="2" creationId="{23135D3A-0A75-9C03-8215-7B661EE6AF54}"/>
          </ac:picMkLst>
        </pc:picChg>
        <pc:picChg chg="add mod ord">
          <ac:chgData name="Jacqueline Grout (MLCSU)" userId="14fc6ae9-4475-4ca1-a9ab-0b327b3dfbf9" providerId="ADAL" clId="{AE2EF4EC-C53B-4824-A574-0473AC239008}" dt="2023-10-04T09:26:58.045" v="356" actId="166"/>
          <ac:picMkLst>
            <pc:docMk/>
            <pc:sldMk cId="2268684385" sldId="332"/>
            <ac:picMk id="3" creationId="{A14F6A8C-70FC-8216-24C4-452A072B390E}"/>
          </ac:picMkLst>
        </pc:picChg>
      </pc:sldChg>
      <pc:sldChg chg="addSp delSp modSp mod modAnim modNotesTx">
        <pc:chgData name="Jacqueline Grout (MLCSU)" userId="14fc6ae9-4475-4ca1-a9ab-0b327b3dfbf9" providerId="ADAL" clId="{AE2EF4EC-C53B-4824-A574-0473AC239008}" dt="2023-10-04T09:27:51.626" v="364"/>
        <pc:sldMkLst>
          <pc:docMk/>
          <pc:sldMk cId="55162566" sldId="333"/>
        </pc:sldMkLst>
        <pc:picChg chg="add del mod">
          <ac:chgData name="Jacqueline Grout (MLCSU)" userId="14fc6ae9-4475-4ca1-a9ab-0b327b3dfbf9" providerId="ADAL" clId="{AE2EF4EC-C53B-4824-A574-0473AC239008}" dt="2023-10-04T09:06:57.839" v="291" actId="478"/>
          <ac:picMkLst>
            <pc:docMk/>
            <pc:sldMk cId="55162566" sldId="333"/>
            <ac:picMk id="2" creationId="{B951411B-D2B0-318A-4F99-E4E67E57E74F}"/>
          </ac:picMkLst>
        </pc:picChg>
        <pc:picChg chg="add mod">
          <ac:chgData name="Jacqueline Grout (MLCSU)" userId="14fc6ae9-4475-4ca1-a9ab-0b327b3dfbf9" providerId="ADAL" clId="{AE2EF4EC-C53B-4824-A574-0473AC239008}" dt="2023-10-04T09:10:12.186" v="310" actId="1076"/>
          <ac:picMkLst>
            <pc:docMk/>
            <pc:sldMk cId="55162566" sldId="333"/>
            <ac:picMk id="5" creationId="{2820F84C-DAA5-B32E-DBE6-B5B2B26BE02C}"/>
          </ac:picMkLst>
        </pc:picChg>
        <pc:picChg chg="add mod">
          <ac:chgData name="Jacqueline Grout (MLCSU)" userId="14fc6ae9-4475-4ca1-a9ab-0b327b3dfbf9" providerId="ADAL" clId="{AE2EF4EC-C53B-4824-A574-0473AC239008}" dt="2023-10-04T09:10:41.082" v="316" actId="1076"/>
          <ac:picMkLst>
            <pc:docMk/>
            <pc:sldMk cId="55162566" sldId="333"/>
            <ac:picMk id="8" creationId="{FC61824C-C13D-4D3D-D488-1E684A50F034}"/>
          </ac:picMkLst>
        </pc:picChg>
        <pc:picChg chg="add mod">
          <ac:chgData name="Jacqueline Grout (MLCSU)" userId="14fc6ae9-4475-4ca1-a9ab-0b327b3dfbf9" providerId="ADAL" clId="{AE2EF4EC-C53B-4824-A574-0473AC239008}" dt="2023-10-04T09:10:12.186" v="310" actId="1076"/>
          <ac:picMkLst>
            <pc:docMk/>
            <pc:sldMk cId="55162566" sldId="333"/>
            <ac:picMk id="9" creationId="{FFB612D4-4889-08F0-496C-DB15D840DDA0}"/>
          </ac:picMkLst>
        </pc:picChg>
        <pc:picChg chg="add mod">
          <ac:chgData name="Jacqueline Grout (MLCSU)" userId="14fc6ae9-4475-4ca1-a9ab-0b327b3dfbf9" providerId="ADAL" clId="{AE2EF4EC-C53B-4824-A574-0473AC239008}" dt="2023-10-04T09:10:26.473" v="313" actId="1076"/>
          <ac:picMkLst>
            <pc:docMk/>
            <pc:sldMk cId="55162566" sldId="333"/>
            <ac:picMk id="11" creationId="{DC48DC3A-58AC-CBA6-5ECC-5DE1FBEA061D}"/>
          </ac:picMkLst>
        </pc:picChg>
        <pc:picChg chg="add mod">
          <ac:chgData name="Jacqueline Grout (MLCSU)" userId="14fc6ae9-4475-4ca1-a9ab-0b327b3dfbf9" providerId="ADAL" clId="{AE2EF4EC-C53B-4824-A574-0473AC239008}" dt="2023-10-04T09:10:35.483" v="315" actId="1076"/>
          <ac:picMkLst>
            <pc:docMk/>
            <pc:sldMk cId="55162566" sldId="333"/>
            <ac:picMk id="12" creationId="{2ECCFD98-63EA-1A60-B574-4A25B71DC70C}"/>
          </ac:picMkLst>
        </pc:picChg>
      </pc:sldChg>
      <pc:sldChg chg="addSp modSp mod modNotesTx">
        <pc:chgData name="Jacqueline Grout (MLCSU)" userId="14fc6ae9-4475-4ca1-a9ab-0b327b3dfbf9" providerId="ADAL" clId="{AE2EF4EC-C53B-4824-A574-0473AC239008}" dt="2023-10-04T08:25:25.252" v="242" actId="1076"/>
        <pc:sldMkLst>
          <pc:docMk/>
          <pc:sldMk cId="1106760712" sldId="336"/>
        </pc:sldMkLst>
        <pc:spChg chg="mod">
          <ac:chgData name="Jacqueline Grout (MLCSU)" userId="14fc6ae9-4475-4ca1-a9ab-0b327b3dfbf9" providerId="ADAL" clId="{AE2EF4EC-C53B-4824-A574-0473AC239008}" dt="2023-10-04T08:25:25.252" v="242" actId="1076"/>
          <ac:spMkLst>
            <pc:docMk/>
            <pc:sldMk cId="1106760712" sldId="336"/>
            <ac:spMk id="3" creationId="{9AF9F85A-3A35-42CC-B558-940DA43FF0D0}"/>
          </ac:spMkLst>
        </pc:spChg>
        <pc:spChg chg="add mod">
          <ac:chgData name="Jacqueline Grout (MLCSU)" userId="14fc6ae9-4475-4ca1-a9ab-0b327b3dfbf9" providerId="ADAL" clId="{AE2EF4EC-C53B-4824-A574-0473AC239008}" dt="2023-10-04T08:04:08.483" v="87" actId="404"/>
          <ac:spMkLst>
            <pc:docMk/>
            <pc:sldMk cId="1106760712" sldId="336"/>
            <ac:spMk id="5" creationId="{9E8A2941-07DE-85D6-C1EA-5CDAC81422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04/10/2023</a:t>
            </a:fld>
            <a:endParaRPr lang="en-GB">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04/10/2023</a:t>
            </a:fld>
            <a:endParaRPr lang="en-GB"/>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popularity of webinars and similar online events has increased in the last few years, but for an analyst involved in hosting, the lack of quality and accurate data about participation in the event was infuriating. </a:t>
            </a:r>
          </a:p>
          <a:p>
            <a:endParaRPr lang="en-GB" dirty="0"/>
          </a:p>
          <a:p>
            <a:r>
              <a:rPr lang="en-GB" dirty="0"/>
              <a:t>This project started life with frustration in a spreadsheet, moving to a simple script in R.</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2</a:t>
            </a:fld>
            <a:endParaRPr lang="en-GB"/>
          </a:p>
        </p:txBody>
      </p:sp>
    </p:spTree>
    <p:extLst>
      <p:ext uri="{BB962C8B-B14F-4D97-AF65-F5344CB8AC3E}">
        <p14:creationId xmlns:p14="http://schemas.microsoft.com/office/powerpoint/2010/main" val="304406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13</a:t>
            </a:fld>
            <a:endParaRPr lang="en-GB"/>
          </a:p>
        </p:txBody>
      </p:sp>
    </p:spTree>
    <p:extLst>
      <p:ext uri="{BB962C8B-B14F-4D97-AF65-F5344CB8AC3E}">
        <p14:creationId xmlns:p14="http://schemas.microsoft.com/office/powerpoint/2010/main" val="390835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GitHub issues still include a number of suggestions for additional functionality and code improvements. So, if this project is of use and interest to you and you’re looking to develop your GitHub collaboration skills then visit the repository on GitHub and join in the fun.</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14</a:t>
            </a:fld>
            <a:endParaRPr lang="en-GB"/>
          </a:p>
        </p:txBody>
      </p:sp>
    </p:spTree>
    <p:extLst>
      <p:ext uri="{BB962C8B-B14F-4D97-AF65-F5344CB8AC3E}">
        <p14:creationId xmlns:p14="http://schemas.microsoft.com/office/powerpoint/2010/main" val="74027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Mess in the spreadsheet exported by teams</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3</a:t>
            </a:fld>
            <a:endParaRPr lang="en-GB"/>
          </a:p>
        </p:txBody>
      </p:sp>
    </p:spTree>
    <p:extLst>
      <p:ext uri="{BB962C8B-B14F-4D97-AF65-F5344CB8AC3E}">
        <p14:creationId xmlns:p14="http://schemas.microsoft.com/office/powerpoint/2010/main" val="335808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Wrote about 70 lines of code to get to this</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4</a:t>
            </a:fld>
            <a:endParaRPr lang="en-GB"/>
          </a:p>
        </p:txBody>
      </p:sp>
    </p:spTree>
    <p:extLst>
      <p:ext uri="{BB962C8B-B14F-4D97-AF65-F5344CB8AC3E}">
        <p14:creationId xmlns:p14="http://schemas.microsoft.com/office/powerpoint/2010/main" val="76071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Conversations with colleagues showed there was interest in something more and before long ideas had formed of something in Shiny and an early prototype was underway. This led to a public repository on GitHub, a demonstration to colleagues, and involvement of others; contributing issues, suggesting ideas and developments. The project has served a dual purpose, as a useful tool, and as a vehicle from which to practice collaborating via GitHub.</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5</a:t>
            </a:fld>
            <a:endParaRPr lang="en-GB"/>
          </a:p>
        </p:txBody>
      </p:sp>
    </p:spTree>
    <p:extLst>
      <p:ext uri="{BB962C8B-B14F-4D97-AF65-F5344CB8AC3E}">
        <p14:creationId xmlns:p14="http://schemas.microsoft.com/office/powerpoint/2010/main" val="366735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far we now have a Shiny app with functionality that allows selection of the attendee engagement report from a MS Teams Live Event, auto determines the date and timings of the event and generates statistics and chart presentations such as how many attended, how long they attended for, method of attending, promptness, and a survival analysis. It is also possible to export the cleaned up and organised attendance data, and to export presentations for use in project reports.</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8</a:t>
            </a:fld>
            <a:endParaRPr lang="en-GB"/>
          </a:p>
        </p:txBody>
      </p:sp>
    </p:spTree>
    <p:extLst>
      <p:ext uri="{BB962C8B-B14F-4D97-AF65-F5344CB8AC3E}">
        <p14:creationId xmlns:p14="http://schemas.microsoft.com/office/powerpoint/2010/main" val="89851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9</a:t>
            </a:fld>
            <a:endParaRPr lang="en-GB"/>
          </a:p>
        </p:txBody>
      </p:sp>
    </p:spTree>
    <p:extLst>
      <p:ext uri="{BB962C8B-B14F-4D97-AF65-F5344CB8AC3E}">
        <p14:creationId xmlns:p14="http://schemas.microsoft.com/office/powerpoint/2010/main" val="251620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10</a:t>
            </a:fld>
            <a:endParaRPr lang="en-GB"/>
          </a:p>
        </p:txBody>
      </p:sp>
    </p:spTree>
    <p:extLst>
      <p:ext uri="{BB962C8B-B14F-4D97-AF65-F5344CB8AC3E}">
        <p14:creationId xmlns:p14="http://schemas.microsoft.com/office/powerpoint/2010/main" val="3972562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11</a:t>
            </a:fld>
            <a:endParaRPr lang="en-GB"/>
          </a:p>
        </p:txBody>
      </p:sp>
    </p:spTree>
    <p:extLst>
      <p:ext uri="{BB962C8B-B14F-4D97-AF65-F5344CB8AC3E}">
        <p14:creationId xmlns:p14="http://schemas.microsoft.com/office/powerpoint/2010/main" val="426306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12</a:t>
            </a:fld>
            <a:endParaRPr lang="en-GB"/>
          </a:p>
        </p:txBody>
      </p:sp>
    </p:spTree>
    <p:extLst>
      <p:ext uri="{BB962C8B-B14F-4D97-AF65-F5344CB8AC3E}">
        <p14:creationId xmlns:p14="http://schemas.microsoft.com/office/powerpoint/2010/main" val="3406769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creativecommons.org/licenses/by-nc/4.0" TargetMode="Externa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84450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1673908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376808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3434813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 y="-55817"/>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a:p>
        </p:txBody>
      </p:sp>
      <p:sp>
        <p:nvSpPr>
          <p:cNvPr id="7" name="TextBox 6">
            <a:extLst>
              <a:ext uri="{FF2B5EF4-FFF2-40B4-BE49-F238E27FC236}">
                <a16:creationId xmlns:a16="http://schemas.microsoft.com/office/drawing/2014/main" id="{55CC4197-5EBE-49A0-9D40-B7C9C4D54180}"/>
              </a:ext>
            </a:extLst>
          </p:cNvPr>
          <p:cNvSpPr txBox="1"/>
          <p:nvPr userDrawn="1"/>
        </p:nvSpPr>
        <p:spPr>
          <a:xfrm>
            <a:off x="65451" y="7221176"/>
            <a:ext cx="8140861" cy="246221"/>
          </a:xfrm>
          <a:prstGeom prst="rect">
            <a:avLst/>
          </a:prstGeom>
          <a:noFill/>
        </p:spPr>
        <p:txBody>
          <a:bodyPr wrap="square">
            <a:spAutoFit/>
          </a:bodyPr>
          <a:lstStyle/>
          <a:p>
            <a:r>
              <a:rPr lang="en-GB" sz="1000" dirty="0">
                <a:solidFill>
                  <a:srgbClr val="2C3E50"/>
                </a:solidFill>
                <a:effectLst/>
                <a:latin typeface="Source Sans Pro" panose="020B0503030403020204" pitchFamily="34" charset="0"/>
                <a:ea typeface="Calibri" panose="020F0502020204030204" pitchFamily="34" charset="0"/>
              </a:rPr>
              <a:t>This work is licensed under CC BY-NC 4.0. To view a copy of this license, visit </a:t>
            </a:r>
            <a:r>
              <a:rPr lang="en-GB" sz="1000" u="sng" dirty="0">
                <a:solidFill>
                  <a:srgbClr val="2C3E50"/>
                </a:solidFill>
                <a:effectLst/>
                <a:latin typeface="Source Sans Pro" panose="020B0503030403020204" pitchFamily="34" charset="0"/>
                <a:ea typeface="Calibri" panose="020F0502020204030204" pitchFamily="34" charset="0"/>
                <a:hlinkClick r:id="rId3"/>
              </a:rPr>
              <a:t>https://creativecommons.org/licenses/by-nc/4.0</a:t>
            </a:r>
            <a:r>
              <a:rPr lang="en-GB" sz="1000" dirty="0">
                <a:solidFill>
                  <a:srgbClr val="2C3E50"/>
                </a:solidFill>
                <a:effectLst/>
                <a:latin typeface="Source Sans Pro" panose="020B0503030403020204" pitchFamily="34" charset="0"/>
                <a:ea typeface="Calibri" panose="020F0502020204030204" pitchFamily="34" charset="0"/>
              </a:rPr>
              <a:t> </a:t>
            </a:r>
            <a:endParaRPr lang="en-GB" sz="1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6154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92130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23398531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748120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93659084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notesSlide" Target="../notesSlides/notesSlide1.xml"/><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Getting started with collaboration on GitHub:</a:t>
            </a:r>
          </a:p>
        </p:txBody>
      </p:sp>
      <p:sp>
        <p:nvSpPr>
          <p:cNvPr id="3" name="Subtitle 2"/>
          <p:cNvSpPr>
            <a:spLocks noGrp="1"/>
          </p:cNvSpPr>
          <p:nvPr>
            <p:ph type="subTitle" idx="1"/>
          </p:nvPr>
        </p:nvSpPr>
        <p:spPr/>
        <p:txBody>
          <a:bodyPr/>
          <a:lstStyle/>
          <a:p>
            <a:r>
              <a:rPr lang="en-GB" dirty="0"/>
              <a:t>Crunching webinar attendance data with R and Shiny</a:t>
            </a:r>
          </a:p>
        </p:txBody>
      </p:sp>
    </p:spTree>
    <p:extLst>
      <p:ext uri="{BB962C8B-B14F-4D97-AF65-F5344CB8AC3E}">
        <p14:creationId xmlns:p14="http://schemas.microsoft.com/office/powerpoint/2010/main" val="344153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10</a:t>
            </a:fld>
            <a:endParaRPr lang="en-US"/>
          </a:p>
        </p:txBody>
      </p:sp>
      <p:pic>
        <p:nvPicPr>
          <p:cNvPr id="6" name="Picture 5">
            <a:extLst>
              <a:ext uri="{FF2B5EF4-FFF2-40B4-BE49-F238E27FC236}">
                <a16:creationId xmlns:a16="http://schemas.microsoft.com/office/drawing/2014/main" id="{3EEA0359-F098-A7BC-221D-2C9B6C1E9DD4}"/>
              </a:ext>
            </a:extLst>
          </p:cNvPr>
          <p:cNvPicPr>
            <a:picLocks noChangeAspect="1"/>
          </p:cNvPicPr>
          <p:nvPr/>
        </p:nvPicPr>
        <p:blipFill>
          <a:blip r:embed="rId3"/>
          <a:stretch>
            <a:fillRect/>
          </a:stretch>
        </p:blipFill>
        <p:spPr>
          <a:xfrm>
            <a:off x="0" y="314784"/>
            <a:ext cx="10693400" cy="4562963"/>
          </a:xfrm>
          <a:prstGeom prst="rect">
            <a:avLst/>
          </a:prstGeom>
        </p:spPr>
      </p:pic>
      <p:pic>
        <p:nvPicPr>
          <p:cNvPr id="2" name="Picture 1">
            <a:extLst>
              <a:ext uri="{FF2B5EF4-FFF2-40B4-BE49-F238E27FC236}">
                <a16:creationId xmlns:a16="http://schemas.microsoft.com/office/drawing/2014/main" id="{23135D3A-0A75-9C03-8215-7B661EE6AF54}"/>
              </a:ext>
            </a:extLst>
          </p:cNvPr>
          <p:cNvPicPr>
            <a:picLocks noChangeAspect="1"/>
          </p:cNvPicPr>
          <p:nvPr/>
        </p:nvPicPr>
        <p:blipFill>
          <a:blip r:embed="rId4"/>
          <a:stretch>
            <a:fillRect/>
          </a:stretch>
        </p:blipFill>
        <p:spPr>
          <a:xfrm>
            <a:off x="5861871" y="5226916"/>
            <a:ext cx="2893305" cy="1944793"/>
          </a:xfrm>
          <a:prstGeom prst="rect">
            <a:avLst/>
          </a:prstGeom>
        </p:spPr>
      </p:pic>
      <p:pic>
        <p:nvPicPr>
          <p:cNvPr id="3" name="Picture 2">
            <a:extLst>
              <a:ext uri="{FF2B5EF4-FFF2-40B4-BE49-F238E27FC236}">
                <a16:creationId xmlns:a16="http://schemas.microsoft.com/office/drawing/2014/main" id="{A14F6A8C-70FC-8216-24C4-452A072B390E}"/>
              </a:ext>
            </a:extLst>
          </p:cNvPr>
          <p:cNvPicPr>
            <a:picLocks noChangeAspect="1"/>
          </p:cNvPicPr>
          <p:nvPr/>
        </p:nvPicPr>
        <p:blipFill>
          <a:blip r:embed="rId5"/>
          <a:stretch>
            <a:fillRect/>
          </a:stretch>
        </p:blipFill>
        <p:spPr>
          <a:xfrm>
            <a:off x="1937679" y="5226916"/>
            <a:ext cx="4084674" cy="1944793"/>
          </a:xfrm>
          <a:prstGeom prst="rect">
            <a:avLst/>
          </a:prstGeom>
        </p:spPr>
      </p:pic>
    </p:spTree>
    <p:extLst>
      <p:ext uri="{BB962C8B-B14F-4D97-AF65-F5344CB8AC3E}">
        <p14:creationId xmlns:p14="http://schemas.microsoft.com/office/powerpoint/2010/main" val="226868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11</a:t>
            </a:fld>
            <a:endParaRPr lang="en-US"/>
          </a:p>
        </p:txBody>
      </p:sp>
      <p:pic>
        <p:nvPicPr>
          <p:cNvPr id="6" name="Picture 5">
            <a:extLst>
              <a:ext uri="{FF2B5EF4-FFF2-40B4-BE49-F238E27FC236}">
                <a16:creationId xmlns:a16="http://schemas.microsoft.com/office/drawing/2014/main" id="{42D79109-7A39-170B-213B-9F396270F222}"/>
              </a:ext>
            </a:extLst>
          </p:cNvPr>
          <p:cNvPicPr>
            <a:picLocks noChangeAspect="1"/>
          </p:cNvPicPr>
          <p:nvPr/>
        </p:nvPicPr>
        <p:blipFill>
          <a:blip r:embed="rId3"/>
          <a:stretch>
            <a:fillRect/>
          </a:stretch>
        </p:blipFill>
        <p:spPr>
          <a:xfrm>
            <a:off x="0" y="349152"/>
            <a:ext cx="10693400" cy="5034158"/>
          </a:xfrm>
          <a:prstGeom prst="rect">
            <a:avLst/>
          </a:prstGeom>
        </p:spPr>
      </p:pic>
    </p:spTree>
    <p:extLst>
      <p:ext uri="{BB962C8B-B14F-4D97-AF65-F5344CB8AC3E}">
        <p14:creationId xmlns:p14="http://schemas.microsoft.com/office/powerpoint/2010/main" val="243376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12</a:t>
            </a:fld>
            <a:endParaRPr lang="en-US"/>
          </a:p>
        </p:txBody>
      </p:sp>
      <p:pic>
        <p:nvPicPr>
          <p:cNvPr id="6" name="Picture 5">
            <a:extLst>
              <a:ext uri="{FF2B5EF4-FFF2-40B4-BE49-F238E27FC236}">
                <a16:creationId xmlns:a16="http://schemas.microsoft.com/office/drawing/2014/main" id="{749ED1AE-381E-C65C-CB62-6CF30F54BDAC}"/>
              </a:ext>
            </a:extLst>
          </p:cNvPr>
          <p:cNvPicPr>
            <a:picLocks noChangeAspect="1"/>
          </p:cNvPicPr>
          <p:nvPr/>
        </p:nvPicPr>
        <p:blipFill>
          <a:blip r:embed="rId3"/>
          <a:stretch>
            <a:fillRect/>
          </a:stretch>
        </p:blipFill>
        <p:spPr>
          <a:xfrm>
            <a:off x="0" y="354875"/>
            <a:ext cx="10693400" cy="5040130"/>
          </a:xfrm>
          <a:prstGeom prst="rect">
            <a:avLst/>
          </a:prstGeom>
        </p:spPr>
      </p:pic>
    </p:spTree>
    <p:extLst>
      <p:ext uri="{BB962C8B-B14F-4D97-AF65-F5344CB8AC3E}">
        <p14:creationId xmlns:p14="http://schemas.microsoft.com/office/powerpoint/2010/main" val="171532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13</a:t>
            </a:fld>
            <a:endParaRPr lang="en-US"/>
          </a:p>
        </p:txBody>
      </p:sp>
      <p:pic>
        <p:nvPicPr>
          <p:cNvPr id="6" name="Picture 5">
            <a:extLst>
              <a:ext uri="{FF2B5EF4-FFF2-40B4-BE49-F238E27FC236}">
                <a16:creationId xmlns:a16="http://schemas.microsoft.com/office/drawing/2014/main" id="{DE4AF3D4-0895-1858-BA64-EAB9B349528E}"/>
              </a:ext>
            </a:extLst>
          </p:cNvPr>
          <p:cNvPicPr>
            <a:picLocks noChangeAspect="1"/>
          </p:cNvPicPr>
          <p:nvPr/>
        </p:nvPicPr>
        <p:blipFill>
          <a:blip r:embed="rId3"/>
          <a:stretch>
            <a:fillRect/>
          </a:stretch>
        </p:blipFill>
        <p:spPr>
          <a:xfrm>
            <a:off x="0" y="352952"/>
            <a:ext cx="10693400" cy="5183313"/>
          </a:xfrm>
          <a:prstGeom prst="rect">
            <a:avLst/>
          </a:prstGeom>
        </p:spPr>
      </p:pic>
      <p:pic>
        <p:nvPicPr>
          <p:cNvPr id="5" name="Picture 4" descr="A white and blue car on grass&#10;&#10;Description automatically generated">
            <a:extLst>
              <a:ext uri="{FF2B5EF4-FFF2-40B4-BE49-F238E27FC236}">
                <a16:creationId xmlns:a16="http://schemas.microsoft.com/office/drawing/2014/main" id="{2820F84C-DAA5-B32E-DBE6-B5B2B26BE02C}"/>
              </a:ext>
            </a:extLst>
          </p:cNvPr>
          <p:cNvPicPr>
            <a:picLocks noChangeAspect="1"/>
          </p:cNvPicPr>
          <p:nvPr/>
        </p:nvPicPr>
        <p:blipFill>
          <a:blip r:embed="rId4"/>
          <a:stretch>
            <a:fillRect/>
          </a:stretch>
        </p:blipFill>
        <p:spPr>
          <a:xfrm>
            <a:off x="7730820" y="5685082"/>
            <a:ext cx="2373363" cy="1778397"/>
          </a:xfrm>
          <a:prstGeom prst="rect">
            <a:avLst/>
          </a:prstGeom>
        </p:spPr>
      </p:pic>
      <p:pic>
        <p:nvPicPr>
          <p:cNvPr id="8" name="Picture 7" descr="A white car parked on a road&#10;&#10;Description automatically generated">
            <a:extLst>
              <a:ext uri="{FF2B5EF4-FFF2-40B4-BE49-F238E27FC236}">
                <a16:creationId xmlns:a16="http://schemas.microsoft.com/office/drawing/2014/main" id="{FC61824C-C13D-4D3D-D488-1E684A50F034}"/>
              </a:ext>
            </a:extLst>
          </p:cNvPr>
          <p:cNvPicPr>
            <a:picLocks noChangeAspect="1"/>
          </p:cNvPicPr>
          <p:nvPr/>
        </p:nvPicPr>
        <p:blipFill>
          <a:blip r:embed="rId5"/>
          <a:stretch>
            <a:fillRect/>
          </a:stretch>
        </p:blipFill>
        <p:spPr>
          <a:xfrm>
            <a:off x="4335490" y="5684954"/>
            <a:ext cx="2636735" cy="1757823"/>
          </a:xfrm>
          <a:prstGeom prst="rect">
            <a:avLst/>
          </a:prstGeom>
        </p:spPr>
      </p:pic>
      <p:pic>
        <p:nvPicPr>
          <p:cNvPr id="9" name="Picture 8">
            <a:extLst>
              <a:ext uri="{FF2B5EF4-FFF2-40B4-BE49-F238E27FC236}">
                <a16:creationId xmlns:a16="http://schemas.microsoft.com/office/drawing/2014/main" id="{FFB612D4-4889-08F0-496C-DB15D840DDA0}"/>
              </a:ext>
            </a:extLst>
          </p:cNvPr>
          <p:cNvPicPr>
            <a:picLocks noChangeAspect="1"/>
          </p:cNvPicPr>
          <p:nvPr/>
        </p:nvPicPr>
        <p:blipFill>
          <a:blip r:embed="rId6"/>
          <a:stretch>
            <a:fillRect/>
          </a:stretch>
        </p:blipFill>
        <p:spPr>
          <a:xfrm>
            <a:off x="6932712" y="5728873"/>
            <a:ext cx="883997" cy="481626"/>
          </a:xfrm>
          <a:prstGeom prst="rect">
            <a:avLst/>
          </a:prstGeom>
        </p:spPr>
      </p:pic>
      <p:pic>
        <p:nvPicPr>
          <p:cNvPr id="11" name="Picture 10" descr="A pile of cars that have been crushed&#10;&#10;Description automatically generated">
            <a:extLst>
              <a:ext uri="{FF2B5EF4-FFF2-40B4-BE49-F238E27FC236}">
                <a16:creationId xmlns:a16="http://schemas.microsoft.com/office/drawing/2014/main" id="{DC48DC3A-58AC-CBA6-5ECC-5DE1FBEA061D}"/>
              </a:ext>
            </a:extLst>
          </p:cNvPr>
          <p:cNvPicPr>
            <a:picLocks noChangeAspect="1"/>
          </p:cNvPicPr>
          <p:nvPr/>
        </p:nvPicPr>
        <p:blipFill>
          <a:blip r:embed="rId7"/>
          <a:stretch>
            <a:fillRect/>
          </a:stretch>
        </p:blipFill>
        <p:spPr>
          <a:xfrm>
            <a:off x="234307" y="5674668"/>
            <a:ext cx="3403630" cy="1778397"/>
          </a:xfrm>
          <a:prstGeom prst="rect">
            <a:avLst/>
          </a:prstGeom>
        </p:spPr>
      </p:pic>
      <p:pic>
        <p:nvPicPr>
          <p:cNvPr id="12" name="Picture 11">
            <a:extLst>
              <a:ext uri="{FF2B5EF4-FFF2-40B4-BE49-F238E27FC236}">
                <a16:creationId xmlns:a16="http://schemas.microsoft.com/office/drawing/2014/main" id="{2ECCFD98-63EA-1A60-B574-4A25B71DC70C}"/>
              </a:ext>
            </a:extLst>
          </p:cNvPr>
          <p:cNvPicPr>
            <a:picLocks noChangeAspect="1"/>
          </p:cNvPicPr>
          <p:nvPr/>
        </p:nvPicPr>
        <p:blipFill>
          <a:blip r:embed="rId6"/>
          <a:stretch>
            <a:fillRect/>
          </a:stretch>
        </p:blipFill>
        <p:spPr>
          <a:xfrm>
            <a:off x="3491006" y="5728873"/>
            <a:ext cx="883997" cy="481626"/>
          </a:xfrm>
          <a:prstGeom prst="rect">
            <a:avLst/>
          </a:prstGeom>
        </p:spPr>
      </p:pic>
    </p:spTree>
    <p:extLst>
      <p:ext uri="{BB962C8B-B14F-4D97-AF65-F5344CB8AC3E}">
        <p14:creationId xmlns:p14="http://schemas.microsoft.com/office/powerpoint/2010/main" val="5516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F9F85A-3A35-42CC-B558-940DA43FF0D0}"/>
              </a:ext>
            </a:extLst>
          </p:cNvPr>
          <p:cNvSpPr>
            <a:spLocks noGrp="1"/>
          </p:cNvSpPr>
          <p:nvPr>
            <p:ph type="subTitle" idx="1"/>
          </p:nvPr>
        </p:nvSpPr>
        <p:spPr>
          <a:xfrm>
            <a:off x="164325" y="1016662"/>
            <a:ext cx="7920000" cy="6365213"/>
          </a:xfrm>
        </p:spPr>
        <p:txBody>
          <a:bodyPr/>
          <a:lstStyle/>
          <a:p>
            <a:r>
              <a:rPr lang="en-GB" sz="1600" dirty="0"/>
              <a:t>Ideas for useful statistics to calculate from the data?</a:t>
            </a:r>
          </a:p>
          <a:p>
            <a:endParaRPr lang="en-GB" sz="1600" dirty="0"/>
          </a:p>
          <a:p>
            <a:r>
              <a:rPr lang="en-GB" sz="1600" dirty="0"/>
              <a:t>Ideas for useful chart presentations of the data?</a:t>
            </a:r>
          </a:p>
          <a:p>
            <a:endParaRPr lang="en-GB" sz="1600" dirty="0"/>
          </a:p>
          <a:p>
            <a:r>
              <a:rPr lang="en-GB" sz="1600" dirty="0"/>
              <a:t>What other functionality would be helpful?</a:t>
            </a:r>
          </a:p>
          <a:p>
            <a:endParaRPr lang="en-GB" sz="1600" dirty="0"/>
          </a:p>
          <a:p>
            <a:r>
              <a:rPr lang="en-GB" sz="1600" dirty="0"/>
              <a:t>It’s not organisation specific / limited</a:t>
            </a:r>
          </a:p>
          <a:p>
            <a:endParaRPr lang="en-GB" sz="1600" dirty="0"/>
          </a:p>
          <a:p>
            <a:r>
              <a:rPr lang="en-GB" sz="1600" dirty="0"/>
              <a:t>It makes a nice project to practice using and collaborating on GitHub</a:t>
            </a:r>
          </a:p>
          <a:p>
            <a:endParaRPr lang="en-GB" sz="1600" dirty="0"/>
          </a:p>
          <a:p>
            <a:r>
              <a:rPr lang="en-GB" sz="1600" dirty="0"/>
              <a:t>It’s a “would be nice” so no time pressure - it’s “low stakes”</a:t>
            </a:r>
          </a:p>
          <a:p>
            <a:endParaRPr lang="en-GB" sz="1600" dirty="0"/>
          </a:p>
          <a:p>
            <a:r>
              <a:rPr lang="en-GB" sz="1600" dirty="0"/>
              <a:t>Lots of small quick tasks to contribute</a:t>
            </a:r>
          </a:p>
          <a:p>
            <a:endParaRPr lang="en-GB" sz="1600" dirty="0"/>
          </a:p>
          <a:p>
            <a:r>
              <a:rPr lang="en-GB" sz="1600" dirty="0"/>
              <a:t>It demonstrates that a project is not just about “the code”</a:t>
            </a:r>
          </a:p>
        </p:txBody>
      </p:sp>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14</a:t>
            </a:fld>
            <a:endParaRPr lang="en-US"/>
          </a:p>
        </p:txBody>
      </p:sp>
      <p:sp>
        <p:nvSpPr>
          <p:cNvPr id="5" name="TextBox 4">
            <a:extLst>
              <a:ext uri="{FF2B5EF4-FFF2-40B4-BE49-F238E27FC236}">
                <a16:creationId xmlns:a16="http://schemas.microsoft.com/office/drawing/2014/main" id="{9E8A2941-07DE-85D6-C1EA-5CDAC8142243}"/>
              </a:ext>
            </a:extLst>
          </p:cNvPr>
          <p:cNvSpPr txBox="1"/>
          <p:nvPr/>
        </p:nvSpPr>
        <p:spPr>
          <a:xfrm>
            <a:off x="95250" y="245345"/>
            <a:ext cx="8058150" cy="628442"/>
          </a:xfrm>
          <a:prstGeom prst="rect">
            <a:avLst/>
          </a:prstGeom>
          <a:noFill/>
        </p:spPr>
        <p:txBody>
          <a:bodyPr wrap="square" rtlCol="0">
            <a:spAutoFit/>
          </a:bodyPr>
          <a:lstStyle/>
          <a:p>
            <a:pPr marL="0" marR="0" lvl="0" indent="0" algn="ctr" defTabSz="521437" rtl="0" eaLnBrk="1" fontAlgn="auto" latinLnBrk="0" hangingPunct="1">
              <a:lnSpc>
                <a:spcPct val="120000"/>
              </a:lnSpc>
              <a:spcBef>
                <a:spcPts val="0"/>
              </a:spcBef>
              <a:spcAft>
                <a:spcPts val="1000"/>
              </a:spcAft>
              <a:buClrTx/>
              <a:buSzTx/>
              <a:buFont typeface="Arial" panose="020B0604020202020204" pitchFamily="34" charset="0"/>
              <a:buNone/>
              <a:tabLst/>
              <a:defRPr/>
            </a:pPr>
            <a:r>
              <a:rPr kumimoji="0" lang="en-GB" sz="3200" b="1" i="0" u="none" strike="noStrike" kern="1200" cap="none" spc="0" normalizeH="0" baseline="0" noProof="0" dirty="0">
                <a:ln>
                  <a:noFill/>
                </a:ln>
                <a:solidFill>
                  <a:srgbClr val="F8BE05"/>
                </a:solidFill>
                <a:effectLst/>
                <a:uLnTx/>
                <a:uFillTx/>
                <a:latin typeface="Segoe UI" panose="020B0502040204020203" pitchFamily="34" charset="0"/>
                <a:ea typeface="+mn-ea"/>
                <a:cs typeface="Segoe UI" panose="020B0502040204020203" pitchFamily="34" charset="0"/>
              </a:rPr>
              <a:t>What next? – Collaborate on GitHub</a:t>
            </a:r>
          </a:p>
        </p:txBody>
      </p:sp>
    </p:spTree>
    <p:extLst>
      <p:ext uri="{BB962C8B-B14F-4D97-AF65-F5344CB8AC3E}">
        <p14:creationId xmlns:p14="http://schemas.microsoft.com/office/powerpoint/2010/main" val="1106760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44708"/>
            <a:ext cx="10693399" cy="698919"/>
          </a:xfrm>
        </p:spPr>
        <p:txBody>
          <a:bodyPr/>
          <a:lstStyle/>
          <a:p>
            <a:pPr algn="ctr"/>
            <a:r>
              <a:rPr lang="en-GB" dirty="0"/>
              <a:t>Please get involved! </a:t>
            </a:r>
            <a:br>
              <a:rPr lang="en-GB" dirty="0"/>
            </a:br>
            <a:r>
              <a:rPr lang="en-GB" sz="2400" dirty="0"/>
              <a:t>(and help me get it finished because otherwise I never will)</a:t>
            </a:r>
            <a:endParaRPr lang="en-GB" dirty="0"/>
          </a:p>
        </p:txBody>
      </p:sp>
      <p:sp>
        <p:nvSpPr>
          <p:cNvPr id="3" name="Subtitle 2"/>
          <p:cNvSpPr>
            <a:spLocks noGrp="1"/>
          </p:cNvSpPr>
          <p:nvPr>
            <p:ph type="subTitle" idx="1"/>
          </p:nvPr>
        </p:nvSpPr>
        <p:spPr>
          <a:xfrm>
            <a:off x="2370975" y="3467099"/>
            <a:ext cx="7226473" cy="2744465"/>
          </a:xfrm>
        </p:spPr>
        <p:txBody>
          <a:bodyPr/>
          <a:lstStyle/>
          <a:p>
            <a:pPr algn="r">
              <a:lnSpc>
                <a:spcPct val="150000"/>
              </a:lnSpc>
            </a:pPr>
            <a:r>
              <a:rPr lang="en-GB" u="sng" dirty="0"/>
              <a:t>https://github.com/The-Strategy-Unit/WebinarStats</a:t>
            </a:r>
          </a:p>
          <a:p>
            <a:pPr algn="r">
              <a:lnSpc>
                <a:spcPct val="150000"/>
              </a:lnSpc>
            </a:pPr>
            <a:r>
              <a:rPr lang="en-GB" u="sng" dirty="0"/>
              <a:t>https://www.strategyunitwm.nhs.uk/</a:t>
            </a:r>
            <a:r>
              <a:rPr lang="en-GB" dirty="0"/>
              <a:t> </a:t>
            </a:r>
          </a:p>
          <a:p>
            <a:pPr algn="r">
              <a:lnSpc>
                <a:spcPct val="150000"/>
              </a:lnSpc>
            </a:pPr>
            <a:r>
              <a:rPr lang="en-GB" dirty="0"/>
              <a:t>@Strategy_Unit</a:t>
            </a:r>
          </a:p>
          <a:p>
            <a:pPr algn="r">
              <a:lnSpc>
                <a:spcPct val="150000"/>
              </a:lnSpc>
            </a:pPr>
            <a:r>
              <a:rPr lang="en-GB" dirty="0"/>
              <a:t>jacqueline.grout1@nhs.net </a:t>
            </a:r>
          </a:p>
        </p:txBody>
      </p:sp>
      <p:pic>
        <p:nvPicPr>
          <p:cNvPr id="6" name="Picture 5" descr="A picture containing ax, tool&#10;&#10;Description generated with very high confidence">
            <a:extLst>
              <a:ext uri="{FF2B5EF4-FFF2-40B4-BE49-F238E27FC236}">
                <a16:creationId xmlns:a16="http://schemas.microsoft.com/office/drawing/2014/main" id="{6D70640F-EFF0-4539-BD38-4A6A0B870436}"/>
              </a:ext>
            </a:extLst>
          </p:cNvPr>
          <p:cNvPicPr>
            <a:picLocks noChangeAspect="1"/>
          </p:cNvPicPr>
          <p:nvPr/>
        </p:nvPicPr>
        <p:blipFill>
          <a:blip r:embed="rId2">
            <a:biLevel thresh="75000"/>
          </a:blip>
          <a:stretch>
            <a:fillRect/>
          </a:stretch>
        </p:blipFill>
        <p:spPr>
          <a:xfrm>
            <a:off x="9846308" y="5033158"/>
            <a:ext cx="459624" cy="373215"/>
          </a:xfrm>
          <a:prstGeom prst="rect">
            <a:avLst/>
          </a:prstGeom>
        </p:spPr>
      </p:pic>
      <p:pic>
        <p:nvPicPr>
          <p:cNvPr id="5" name="Graphic 4">
            <a:extLst>
              <a:ext uri="{FF2B5EF4-FFF2-40B4-BE49-F238E27FC236}">
                <a16:creationId xmlns:a16="http://schemas.microsoft.com/office/drawing/2014/main" id="{17388565-41E8-4F1B-8CF8-18B7E731F3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4339" y="4096876"/>
            <a:ext cx="803563" cy="803563"/>
          </a:xfrm>
          <a:prstGeom prst="rect">
            <a:avLst/>
          </a:prstGeom>
        </p:spPr>
      </p:pic>
      <p:pic>
        <p:nvPicPr>
          <p:cNvPr id="11" name="Graphic 10" descr="Email">
            <a:extLst>
              <a:ext uri="{FF2B5EF4-FFF2-40B4-BE49-F238E27FC236}">
                <a16:creationId xmlns:a16="http://schemas.microsoft.com/office/drawing/2014/main" id="{0E2A3CC1-DD34-4763-A6BF-4557DB97D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9318" y="5556311"/>
            <a:ext cx="573604" cy="573604"/>
          </a:xfrm>
          <a:prstGeom prst="rect">
            <a:avLst/>
          </a:prstGeom>
        </p:spPr>
      </p:pic>
      <p:pic>
        <p:nvPicPr>
          <p:cNvPr id="10" name="Picture 9" descr="A black circle with a white cat head&#10;&#10;Description automatically generated">
            <a:extLst>
              <a:ext uri="{FF2B5EF4-FFF2-40B4-BE49-F238E27FC236}">
                <a16:creationId xmlns:a16="http://schemas.microsoft.com/office/drawing/2014/main" id="{11D7540B-7A92-85A0-2887-75E40F2F6747}"/>
              </a:ext>
            </a:extLst>
          </p:cNvPr>
          <p:cNvPicPr>
            <a:picLocks noChangeAspect="1"/>
          </p:cNvPicPr>
          <p:nvPr/>
        </p:nvPicPr>
        <p:blipFill>
          <a:blip r:embed="rId7">
            <a:alphaModFix/>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265877" y="3329796"/>
            <a:ext cx="1620488" cy="936282"/>
          </a:xfrm>
          <a:prstGeom prst="rect">
            <a:avLst/>
          </a:prstGeom>
        </p:spPr>
      </p:pic>
    </p:spTree>
    <p:extLst>
      <p:ext uri="{BB962C8B-B14F-4D97-AF65-F5344CB8AC3E}">
        <p14:creationId xmlns:p14="http://schemas.microsoft.com/office/powerpoint/2010/main" val="363123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4" title="Diverse group of people">
            <a:hlinkClick r:id="" action="ppaction://media"/>
            <a:extLst>
              <a:ext uri="{FF2B5EF4-FFF2-40B4-BE49-F238E27FC236}">
                <a16:creationId xmlns:a16="http://schemas.microsoft.com/office/drawing/2014/main" id="{985EDD74-AE24-B480-DCA8-95D821DAEF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396" y="1178602"/>
            <a:ext cx="3938900" cy="2215631"/>
          </a:xfrm>
          <a:prstGeom prst="rect">
            <a:avLst/>
          </a:prstGeom>
        </p:spPr>
      </p:pic>
      <p:pic>
        <p:nvPicPr>
          <p:cNvPr id="7" name="Picture 6" descr="Tangled multi-colored wire">
            <a:extLst>
              <a:ext uri="{FF2B5EF4-FFF2-40B4-BE49-F238E27FC236}">
                <a16:creationId xmlns:a16="http://schemas.microsoft.com/office/drawing/2014/main" id="{6CE7558C-A746-87F0-ABB9-449A717499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014" y="1178602"/>
            <a:ext cx="3320008" cy="2215631"/>
          </a:xfrm>
          <a:prstGeom prst="rect">
            <a:avLst/>
          </a:prstGeom>
        </p:spPr>
      </p:pic>
      <p:sp>
        <p:nvSpPr>
          <p:cNvPr id="8" name="Arrow: Right 7">
            <a:extLst>
              <a:ext uri="{FF2B5EF4-FFF2-40B4-BE49-F238E27FC236}">
                <a16:creationId xmlns:a16="http://schemas.microsoft.com/office/drawing/2014/main" id="{626D1590-300D-8735-3B07-89DFE584E6C9}"/>
              </a:ext>
            </a:extLst>
          </p:cNvPr>
          <p:cNvSpPr/>
          <p:nvPr/>
        </p:nvSpPr>
        <p:spPr>
          <a:xfrm>
            <a:off x="4012082" y="1554542"/>
            <a:ext cx="858145" cy="425063"/>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a:p>
        </p:txBody>
      </p:sp>
      <p:pic>
        <p:nvPicPr>
          <p:cNvPr id="9" name="Picture 8" descr="Pastel workspace setup">
            <a:extLst>
              <a:ext uri="{FF2B5EF4-FFF2-40B4-BE49-F238E27FC236}">
                <a16:creationId xmlns:a16="http://schemas.microsoft.com/office/drawing/2014/main" id="{F3F9AC7F-C537-C6B5-A211-4F50B94D47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324" y="4167030"/>
            <a:ext cx="3320009" cy="2230631"/>
          </a:xfrm>
          <a:prstGeom prst="rect">
            <a:avLst/>
          </a:prstGeom>
        </p:spPr>
      </p:pic>
      <p:pic>
        <p:nvPicPr>
          <p:cNvPr id="10" name="Picture 9" descr="Stressed woman working at home">
            <a:extLst>
              <a:ext uri="{FF2B5EF4-FFF2-40B4-BE49-F238E27FC236}">
                <a16:creationId xmlns:a16="http://schemas.microsoft.com/office/drawing/2014/main" id="{5FA4A2CC-0A63-DA39-DACC-EB37A69350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2794" y="4167030"/>
            <a:ext cx="1861915" cy="1241276"/>
          </a:xfrm>
          <a:prstGeom prst="rect">
            <a:avLst/>
          </a:prstGeom>
        </p:spPr>
      </p:pic>
      <p:sp>
        <p:nvSpPr>
          <p:cNvPr id="11" name="Arrow: Right 10">
            <a:extLst>
              <a:ext uri="{FF2B5EF4-FFF2-40B4-BE49-F238E27FC236}">
                <a16:creationId xmlns:a16="http://schemas.microsoft.com/office/drawing/2014/main" id="{A4858DD7-1621-DE8E-337A-CC4E6365913A}"/>
              </a:ext>
            </a:extLst>
          </p:cNvPr>
          <p:cNvSpPr/>
          <p:nvPr/>
        </p:nvSpPr>
        <p:spPr>
          <a:xfrm rot="5400000">
            <a:off x="5203199" y="3588963"/>
            <a:ext cx="858145" cy="425063"/>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a:p>
        </p:txBody>
      </p:sp>
      <p:pic>
        <p:nvPicPr>
          <p:cNvPr id="12" name="Picture 11" descr="Light bulb on yellow background with sketched light beams and cord">
            <a:extLst>
              <a:ext uri="{FF2B5EF4-FFF2-40B4-BE49-F238E27FC236}">
                <a16:creationId xmlns:a16="http://schemas.microsoft.com/office/drawing/2014/main" id="{46C049F3-BE61-DF5A-E85B-9FE0BB8ED2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3416" y="4167030"/>
            <a:ext cx="1832226" cy="1127249"/>
          </a:xfrm>
          <a:prstGeom prst="rect">
            <a:avLst/>
          </a:prstGeom>
        </p:spPr>
      </p:pic>
      <p:pic>
        <p:nvPicPr>
          <p:cNvPr id="13" name="Picture 12" descr="Computer script on a screen">
            <a:extLst>
              <a:ext uri="{FF2B5EF4-FFF2-40B4-BE49-F238E27FC236}">
                <a16:creationId xmlns:a16="http://schemas.microsoft.com/office/drawing/2014/main" id="{26B0A7FF-5F71-A645-7EFD-92A9A38ADA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874439" y="5503451"/>
            <a:ext cx="1691286" cy="1127249"/>
          </a:xfrm>
          <a:prstGeom prst="rect">
            <a:avLst/>
          </a:prstGeom>
        </p:spPr>
      </p:pic>
      <p:sp>
        <p:nvSpPr>
          <p:cNvPr id="14" name="Arrow: Right 13">
            <a:extLst>
              <a:ext uri="{FF2B5EF4-FFF2-40B4-BE49-F238E27FC236}">
                <a16:creationId xmlns:a16="http://schemas.microsoft.com/office/drawing/2014/main" id="{5C7636F3-803F-ED10-6E37-1434BD031426}"/>
              </a:ext>
            </a:extLst>
          </p:cNvPr>
          <p:cNvSpPr/>
          <p:nvPr/>
        </p:nvSpPr>
        <p:spPr>
          <a:xfrm>
            <a:off x="6423510" y="4167030"/>
            <a:ext cx="858145" cy="425063"/>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a:p>
        </p:txBody>
      </p:sp>
      <p:sp>
        <p:nvSpPr>
          <p:cNvPr id="15" name="Arrow: Right 14">
            <a:extLst>
              <a:ext uri="{FF2B5EF4-FFF2-40B4-BE49-F238E27FC236}">
                <a16:creationId xmlns:a16="http://schemas.microsoft.com/office/drawing/2014/main" id="{84C63A4C-AB9F-E255-F34D-CE4EE3910573}"/>
              </a:ext>
            </a:extLst>
          </p:cNvPr>
          <p:cNvSpPr/>
          <p:nvPr/>
        </p:nvSpPr>
        <p:spPr>
          <a:xfrm rot="7780727">
            <a:off x="7293594" y="5388617"/>
            <a:ext cx="858145" cy="425063"/>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a:p>
        </p:txBody>
      </p:sp>
      <p:sp>
        <p:nvSpPr>
          <p:cNvPr id="16" name="Arrow: Right 15">
            <a:extLst>
              <a:ext uri="{FF2B5EF4-FFF2-40B4-BE49-F238E27FC236}">
                <a16:creationId xmlns:a16="http://schemas.microsoft.com/office/drawing/2014/main" id="{4362EA5C-E440-F7B4-BDF0-38951519A075}"/>
              </a:ext>
            </a:extLst>
          </p:cNvPr>
          <p:cNvSpPr/>
          <p:nvPr/>
        </p:nvSpPr>
        <p:spPr>
          <a:xfrm rot="12136769">
            <a:off x="3397116" y="5699194"/>
            <a:ext cx="2496546" cy="425063"/>
          </a:xfrm>
          <a:prstGeom prs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a:p>
        </p:txBody>
      </p:sp>
      <p:sp>
        <p:nvSpPr>
          <p:cNvPr id="17" name="Arrow: Right 16">
            <a:extLst>
              <a:ext uri="{FF2B5EF4-FFF2-40B4-BE49-F238E27FC236}">
                <a16:creationId xmlns:a16="http://schemas.microsoft.com/office/drawing/2014/main" id="{8013D428-C5B1-28C7-3F5F-373AC9DE618B}"/>
              </a:ext>
            </a:extLst>
          </p:cNvPr>
          <p:cNvSpPr/>
          <p:nvPr/>
        </p:nvSpPr>
        <p:spPr>
          <a:xfrm rot="5400000">
            <a:off x="1161372" y="3587191"/>
            <a:ext cx="858145" cy="425063"/>
          </a:xfrm>
          <a:prstGeom prst="rightArrow">
            <a:avLst/>
          </a:prstGeom>
          <a:solidFill>
            <a:srgbClr val="92D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sz="1842" dirty="0">
              <a:highlight>
                <a:srgbClr val="00FF00"/>
              </a:highlight>
            </a:endParaRPr>
          </a:p>
        </p:txBody>
      </p:sp>
    </p:spTree>
    <p:extLst>
      <p:ext uri="{BB962C8B-B14F-4D97-AF65-F5344CB8AC3E}">
        <p14:creationId xmlns:p14="http://schemas.microsoft.com/office/powerpoint/2010/main" val="44394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3</a:t>
            </a:fld>
            <a:endParaRPr lang="en-US"/>
          </a:p>
        </p:txBody>
      </p:sp>
      <p:pic>
        <p:nvPicPr>
          <p:cNvPr id="5" name="Picture 4">
            <a:extLst>
              <a:ext uri="{FF2B5EF4-FFF2-40B4-BE49-F238E27FC236}">
                <a16:creationId xmlns:a16="http://schemas.microsoft.com/office/drawing/2014/main" id="{6670E2BC-9196-D5B0-F89D-1B979A88CA77}"/>
              </a:ext>
            </a:extLst>
          </p:cNvPr>
          <p:cNvPicPr>
            <a:picLocks noChangeAspect="1"/>
          </p:cNvPicPr>
          <p:nvPr/>
        </p:nvPicPr>
        <p:blipFill>
          <a:blip r:embed="rId3"/>
          <a:stretch>
            <a:fillRect/>
          </a:stretch>
        </p:blipFill>
        <p:spPr>
          <a:xfrm>
            <a:off x="89" y="354494"/>
            <a:ext cx="10693311" cy="4291956"/>
          </a:xfrm>
          <a:prstGeom prst="rect">
            <a:avLst/>
          </a:prstGeom>
        </p:spPr>
      </p:pic>
      <p:pic>
        <p:nvPicPr>
          <p:cNvPr id="2" name="Picture 1">
            <a:extLst>
              <a:ext uri="{FF2B5EF4-FFF2-40B4-BE49-F238E27FC236}">
                <a16:creationId xmlns:a16="http://schemas.microsoft.com/office/drawing/2014/main" id="{EBE09161-A2A2-6D9F-323E-36A249FFD6FD}"/>
              </a:ext>
            </a:extLst>
          </p:cNvPr>
          <p:cNvPicPr>
            <a:picLocks noChangeAspect="1"/>
          </p:cNvPicPr>
          <p:nvPr/>
        </p:nvPicPr>
        <p:blipFill>
          <a:blip r:embed="rId4"/>
          <a:stretch>
            <a:fillRect/>
          </a:stretch>
        </p:blipFill>
        <p:spPr>
          <a:xfrm>
            <a:off x="4105426" y="5142271"/>
            <a:ext cx="2966439" cy="1981254"/>
          </a:xfrm>
          <a:prstGeom prst="rect">
            <a:avLst/>
          </a:prstGeom>
        </p:spPr>
      </p:pic>
      <p:pic>
        <p:nvPicPr>
          <p:cNvPr id="3" name="Picture 2">
            <a:extLst>
              <a:ext uri="{FF2B5EF4-FFF2-40B4-BE49-F238E27FC236}">
                <a16:creationId xmlns:a16="http://schemas.microsoft.com/office/drawing/2014/main" id="{AA4BBA0A-8DEE-B2A3-C51A-31624F77E084}"/>
              </a:ext>
            </a:extLst>
          </p:cNvPr>
          <p:cNvPicPr>
            <a:picLocks noChangeAspect="1"/>
          </p:cNvPicPr>
          <p:nvPr/>
        </p:nvPicPr>
        <p:blipFill>
          <a:blip r:embed="rId5"/>
          <a:stretch>
            <a:fillRect/>
          </a:stretch>
        </p:blipFill>
        <p:spPr>
          <a:xfrm>
            <a:off x="235496" y="5142271"/>
            <a:ext cx="3461343" cy="1950354"/>
          </a:xfrm>
          <a:prstGeom prst="rect">
            <a:avLst/>
          </a:prstGeom>
        </p:spPr>
      </p:pic>
      <p:pic>
        <p:nvPicPr>
          <p:cNvPr id="6" name="Picture 5">
            <a:extLst>
              <a:ext uri="{FF2B5EF4-FFF2-40B4-BE49-F238E27FC236}">
                <a16:creationId xmlns:a16="http://schemas.microsoft.com/office/drawing/2014/main" id="{5DE18313-3CF8-AB6A-4D1B-C09EFA7FCE0A}"/>
              </a:ext>
            </a:extLst>
          </p:cNvPr>
          <p:cNvPicPr>
            <a:picLocks noChangeAspect="1"/>
          </p:cNvPicPr>
          <p:nvPr/>
        </p:nvPicPr>
        <p:blipFill>
          <a:blip r:embed="rId6"/>
          <a:stretch>
            <a:fillRect/>
          </a:stretch>
        </p:blipFill>
        <p:spPr>
          <a:xfrm>
            <a:off x="7480451" y="5149141"/>
            <a:ext cx="2966439" cy="1974384"/>
          </a:xfrm>
          <a:prstGeom prst="rect">
            <a:avLst/>
          </a:prstGeom>
        </p:spPr>
      </p:pic>
      <p:pic>
        <p:nvPicPr>
          <p:cNvPr id="7" name="Picture 6">
            <a:extLst>
              <a:ext uri="{FF2B5EF4-FFF2-40B4-BE49-F238E27FC236}">
                <a16:creationId xmlns:a16="http://schemas.microsoft.com/office/drawing/2014/main" id="{7FB896B0-E396-86AC-887E-E1B5EEB780CB}"/>
              </a:ext>
            </a:extLst>
          </p:cNvPr>
          <p:cNvPicPr>
            <a:picLocks noChangeAspect="1"/>
          </p:cNvPicPr>
          <p:nvPr/>
        </p:nvPicPr>
        <p:blipFill>
          <a:blip r:embed="rId7"/>
          <a:stretch>
            <a:fillRect/>
          </a:stretch>
        </p:blipFill>
        <p:spPr>
          <a:xfrm>
            <a:off x="3437421" y="5149141"/>
            <a:ext cx="883997" cy="481626"/>
          </a:xfrm>
          <a:prstGeom prst="rect">
            <a:avLst/>
          </a:prstGeom>
        </p:spPr>
      </p:pic>
      <p:pic>
        <p:nvPicPr>
          <p:cNvPr id="8" name="Picture 7">
            <a:extLst>
              <a:ext uri="{FF2B5EF4-FFF2-40B4-BE49-F238E27FC236}">
                <a16:creationId xmlns:a16="http://schemas.microsoft.com/office/drawing/2014/main" id="{6B245693-8C26-36E6-CA3D-8BFEDC35BF46}"/>
              </a:ext>
            </a:extLst>
          </p:cNvPr>
          <p:cNvPicPr>
            <a:picLocks noChangeAspect="1"/>
          </p:cNvPicPr>
          <p:nvPr/>
        </p:nvPicPr>
        <p:blipFill>
          <a:blip r:embed="rId7"/>
          <a:stretch>
            <a:fillRect/>
          </a:stretch>
        </p:blipFill>
        <p:spPr>
          <a:xfrm>
            <a:off x="6773118" y="5149141"/>
            <a:ext cx="883997" cy="481626"/>
          </a:xfrm>
          <a:prstGeom prst="rect">
            <a:avLst/>
          </a:prstGeom>
        </p:spPr>
      </p:pic>
    </p:spTree>
    <p:extLst>
      <p:ext uri="{BB962C8B-B14F-4D97-AF65-F5344CB8AC3E}">
        <p14:creationId xmlns:p14="http://schemas.microsoft.com/office/powerpoint/2010/main" val="320174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4</a:t>
            </a:fld>
            <a:endParaRPr lang="en-US"/>
          </a:p>
        </p:txBody>
      </p:sp>
      <p:pic>
        <p:nvPicPr>
          <p:cNvPr id="5" name="Picture 4">
            <a:extLst>
              <a:ext uri="{FF2B5EF4-FFF2-40B4-BE49-F238E27FC236}">
                <a16:creationId xmlns:a16="http://schemas.microsoft.com/office/drawing/2014/main" id="{A4E0CCB4-D4E6-BD39-0BC2-98835D27506E}"/>
              </a:ext>
            </a:extLst>
          </p:cNvPr>
          <p:cNvPicPr>
            <a:picLocks noChangeAspect="1"/>
          </p:cNvPicPr>
          <p:nvPr/>
        </p:nvPicPr>
        <p:blipFill>
          <a:blip r:embed="rId3"/>
          <a:stretch>
            <a:fillRect/>
          </a:stretch>
        </p:blipFill>
        <p:spPr>
          <a:xfrm>
            <a:off x="451796" y="1012532"/>
            <a:ext cx="7097595" cy="6042547"/>
          </a:xfrm>
          <a:prstGeom prst="rect">
            <a:avLst/>
          </a:prstGeom>
        </p:spPr>
      </p:pic>
      <p:pic>
        <p:nvPicPr>
          <p:cNvPr id="6" name="Picture 5">
            <a:extLst>
              <a:ext uri="{FF2B5EF4-FFF2-40B4-BE49-F238E27FC236}">
                <a16:creationId xmlns:a16="http://schemas.microsoft.com/office/drawing/2014/main" id="{5B448179-FF4B-D9FB-B5D6-6813EE5A2911}"/>
              </a:ext>
            </a:extLst>
          </p:cNvPr>
          <p:cNvPicPr>
            <a:picLocks noChangeAspect="1"/>
          </p:cNvPicPr>
          <p:nvPr/>
        </p:nvPicPr>
        <p:blipFill>
          <a:blip r:embed="rId4"/>
          <a:stretch>
            <a:fillRect/>
          </a:stretch>
        </p:blipFill>
        <p:spPr>
          <a:xfrm>
            <a:off x="5956138" y="3087279"/>
            <a:ext cx="4374482" cy="3456176"/>
          </a:xfrm>
          <a:prstGeom prst="rect">
            <a:avLst/>
          </a:prstGeom>
        </p:spPr>
      </p:pic>
      <p:pic>
        <p:nvPicPr>
          <p:cNvPr id="2" name="Picture 1">
            <a:extLst>
              <a:ext uri="{FF2B5EF4-FFF2-40B4-BE49-F238E27FC236}">
                <a16:creationId xmlns:a16="http://schemas.microsoft.com/office/drawing/2014/main" id="{B1862065-60B6-E0A8-C167-AA31AB5BEE32}"/>
              </a:ext>
            </a:extLst>
          </p:cNvPr>
          <p:cNvPicPr>
            <a:picLocks noChangeAspect="1"/>
          </p:cNvPicPr>
          <p:nvPr/>
        </p:nvPicPr>
        <p:blipFill>
          <a:blip r:embed="rId5"/>
          <a:stretch>
            <a:fillRect/>
          </a:stretch>
        </p:blipFill>
        <p:spPr>
          <a:xfrm>
            <a:off x="171804" y="179388"/>
            <a:ext cx="3695450" cy="2259012"/>
          </a:xfrm>
          <a:prstGeom prst="rect">
            <a:avLst/>
          </a:prstGeom>
        </p:spPr>
      </p:pic>
      <p:pic>
        <p:nvPicPr>
          <p:cNvPr id="3" name="Picture 2">
            <a:extLst>
              <a:ext uri="{FF2B5EF4-FFF2-40B4-BE49-F238E27FC236}">
                <a16:creationId xmlns:a16="http://schemas.microsoft.com/office/drawing/2014/main" id="{8A5D1EEC-35B0-8B38-6B06-C95B0D8A7673}"/>
              </a:ext>
            </a:extLst>
          </p:cNvPr>
          <p:cNvPicPr>
            <a:picLocks noChangeAspect="1"/>
          </p:cNvPicPr>
          <p:nvPr/>
        </p:nvPicPr>
        <p:blipFill>
          <a:blip r:embed="rId6"/>
          <a:stretch>
            <a:fillRect/>
          </a:stretch>
        </p:blipFill>
        <p:spPr>
          <a:xfrm>
            <a:off x="4449439" y="181036"/>
            <a:ext cx="3379944" cy="2257364"/>
          </a:xfrm>
          <a:prstGeom prst="rect">
            <a:avLst/>
          </a:prstGeom>
        </p:spPr>
      </p:pic>
      <p:pic>
        <p:nvPicPr>
          <p:cNvPr id="7" name="Picture 6">
            <a:extLst>
              <a:ext uri="{FF2B5EF4-FFF2-40B4-BE49-F238E27FC236}">
                <a16:creationId xmlns:a16="http://schemas.microsoft.com/office/drawing/2014/main" id="{822C7A36-3EF3-4271-1C81-A7DB0B869EE3}"/>
              </a:ext>
            </a:extLst>
          </p:cNvPr>
          <p:cNvPicPr>
            <a:picLocks noChangeAspect="1"/>
          </p:cNvPicPr>
          <p:nvPr/>
        </p:nvPicPr>
        <p:blipFill>
          <a:blip r:embed="rId7"/>
          <a:stretch>
            <a:fillRect/>
          </a:stretch>
        </p:blipFill>
        <p:spPr>
          <a:xfrm>
            <a:off x="3716348" y="265371"/>
            <a:ext cx="883997" cy="481626"/>
          </a:xfrm>
          <a:prstGeom prst="rect">
            <a:avLst/>
          </a:prstGeom>
        </p:spPr>
      </p:pic>
    </p:spTree>
    <p:extLst>
      <p:ext uri="{BB962C8B-B14F-4D97-AF65-F5344CB8AC3E}">
        <p14:creationId xmlns:p14="http://schemas.microsoft.com/office/powerpoint/2010/main" val="234037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5</a:t>
            </a:fld>
            <a:endParaRPr lang="en-US"/>
          </a:p>
        </p:txBody>
      </p:sp>
      <p:pic>
        <p:nvPicPr>
          <p:cNvPr id="5" name="Picture 4">
            <a:extLst>
              <a:ext uri="{FF2B5EF4-FFF2-40B4-BE49-F238E27FC236}">
                <a16:creationId xmlns:a16="http://schemas.microsoft.com/office/drawing/2014/main" id="{330169E4-25D2-C3DF-9328-6F7721C4A996}"/>
              </a:ext>
            </a:extLst>
          </p:cNvPr>
          <p:cNvPicPr>
            <a:picLocks noChangeAspect="1"/>
          </p:cNvPicPr>
          <p:nvPr/>
        </p:nvPicPr>
        <p:blipFill>
          <a:blip r:embed="rId3"/>
          <a:stretch>
            <a:fillRect/>
          </a:stretch>
        </p:blipFill>
        <p:spPr>
          <a:xfrm>
            <a:off x="0" y="341353"/>
            <a:ext cx="10693400" cy="5102006"/>
          </a:xfrm>
          <a:prstGeom prst="rect">
            <a:avLst/>
          </a:prstGeom>
        </p:spPr>
      </p:pic>
    </p:spTree>
    <p:extLst>
      <p:ext uri="{BB962C8B-B14F-4D97-AF65-F5344CB8AC3E}">
        <p14:creationId xmlns:p14="http://schemas.microsoft.com/office/powerpoint/2010/main" val="146693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6</a:t>
            </a:fld>
            <a:endParaRPr lang="en-US"/>
          </a:p>
        </p:txBody>
      </p:sp>
      <p:pic>
        <p:nvPicPr>
          <p:cNvPr id="5" name="Picture 4">
            <a:extLst>
              <a:ext uri="{FF2B5EF4-FFF2-40B4-BE49-F238E27FC236}">
                <a16:creationId xmlns:a16="http://schemas.microsoft.com/office/drawing/2014/main" id="{7B401DB4-D28E-E42B-AEA1-15BF17D8931A}"/>
              </a:ext>
            </a:extLst>
          </p:cNvPr>
          <p:cNvPicPr>
            <a:picLocks noChangeAspect="1"/>
          </p:cNvPicPr>
          <p:nvPr/>
        </p:nvPicPr>
        <p:blipFill>
          <a:blip r:embed="rId2"/>
          <a:stretch>
            <a:fillRect/>
          </a:stretch>
        </p:blipFill>
        <p:spPr>
          <a:xfrm>
            <a:off x="0" y="350319"/>
            <a:ext cx="10693400" cy="5205997"/>
          </a:xfrm>
          <a:prstGeom prst="rect">
            <a:avLst/>
          </a:prstGeom>
        </p:spPr>
      </p:pic>
    </p:spTree>
    <p:extLst>
      <p:ext uri="{BB962C8B-B14F-4D97-AF65-F5344CB8AC3E}">
        <p14:creationId xmlns:p14="http://schemas.microsoft.com/office/powerpoint/2010/main" val="3700340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7</a:t>
            </a:fld>
            <a:endParaRPr lang="en-US"/>
          </a:p>
        </p:txBody>
      </p:sp>
      <p:pic>
        <p:nvPicPr>
          <p:cNvPr id="5" name="Picture 4">
            <a:extLst>
              <a:ext uri="{FF2B5EF4-FFF2-40B4-BE49-F238E27FC236}">
                <a16:creationId xmlns:a16="http://schemas.microsoft.com/office/drawing/2014/main" id="{044A9D19-94DA-205A-6D90-D98B62DCBBF1}"/>
              </a:ext>
            </a:extLst>
          </p:cNvPr>
          <p:cNvPicPr>
            <a:picLocks noChangeAspect="1"/>
          </p:cNvPicPr>
          <p:nvPr/>
        </p:nvPicPr>
        <p:blipFill>
          <a:blip r:embed="rId2"/>
          <a:stretch>
            <a:fillRect/>
          </a:stretch>
        </p:blipFill>
        <p:spPr>
          <a:xfrm>
            <a:off x="278674" y="179388"/>
            <a:ext cx="10302240" cy="5981695"/>
          </a:xfrm>
          <a:prstGeom prst="rect">
            <a:avLst/>
          </a:prstGeom>
        </p:spPr>
      </p:pic>
    </p:spTree>
    <p:extLst>
      <p:ext uri="{BB962C8B-B14F-4D97-AF65-F5344CB8AC3E}">
        <p14:creationId xmlns:p14="http://schemas.microsoft.com/office/powerpoint/2010/main" val="9512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8</a:t>
            </a:fld>
            <a:endParaRPr lang="en-US"/>
          </a:p>
        </p:txBody>
      </p:sp>
      <p:pic>
        <p:nvPicPr>
          <p:cNvPr id="6" name="Picture 5">
            <a:extLst>
              <a:ext uri="{FF2B5EF4-FFF2-40B4-BE49-F238E27FC236}">
                <a16:creationId xmlns:a16="http://schemas.microsoft.com/office/drawing/2014/main" id="{48F581D9-FA3F-CC5B-5076-435B3F84A4CA}"/>
              </a:ext>
            </a:extLst>
          </p:cNvPr>
          <p:cNvPicPr>
            <a:picLocks noChangeAspect="1"/>
          </p:cNvPicPr>
          <p:nvPr/>
        </p:nvPicPr>
        <p:blipFill>
          <a:blip r:embed="rId3"/>
          <a:stretch>
            <a:fillRect/>
          </a:stretch>
        </p:blipFill>
        <p:spPr>
          <a:xfrm>
            <a:off x="0" y="322931"/>
            <a:ext cx="10693400" cy="5173686"/>
          </a:xfrm>
          <a:prstGeom prst="rect">
            <a:avLst/>
          </a:prstGeom>
        </p:spPr>
      </p:pic>
    </p:spTree>
    <p:extLst>
      <p:ext uri="{BB962C8B-B14F-4D97-AF65-F5344CB8AC3E}">
        <p14:creationId xmlns:p14="http://schemas.microsoft.com/office/powerpoint/2010/main" val="426116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FF990-D849-4743-BCE6-B6A148B45EB3}"/>
              </a:ext>
            </a:extLst>
          </p:cNvPr>
          <p:cNvSpPr>
            <a:spLocks noGrp="1"/>
          </p:cNvSpPr>
          <p:nvPr>
            <p:ph type="sldNum" sz="quarter" idx="11"/>
          </p:nvPr>
        </p:nvSpPr>
        <p:spPr/>
        <p:txBody>
          <a:bodyPr/>
          <a:lstStyle/>
          <a:p>
            <a:fld id="{450B0164-1B0E-EC47-A805-AF4E4DD1E6D8}" type="slidenum">
              <a:rPr lang="en-US" smtClean="0"/>
              <a:pPr/>
              <a:t>9</a:t>
            </a:fld>
            <a:endParaRPr lang="en-US"/>
          </a:p>
        </p:txBody>
      </p:sp>
      <p:pic>
        <p:nvPicPr>
          <p:cNvPr id="8" name="Picture 7">
            <a:extLst>
              <a:ext uri="{FF2B5EF4-FFF2-40B4-BE49-F238E27FC236}">
                <a16:creationId xmlns:a16="http://schemas.microsoft.com/office/drawing/2014/main" id="{1173EF78-1144-E3DD-18E3-C5BEF7B1DEE2}"/>
              </a:ext>
            </a:extLst>
          </p:cNvPr>
          <p:cNvPicPr>
            <a:picLocks noChangeAspect="1"/>
          </p:cNvPicPr>
          <p:nvPr/>
        </p:nvPicPr>
        <p:blipFill>
          <a:blip r:embed="rId3"/>
          <a:stretch>
            <a:fillRect/>
          </a:stretch>
        </p:blipFill>
        <p:spPr>
          <a:xfrm>
            <a:off x="0" y="301973"/>
            <a:ext cx="10693400" cy="4623421"/>
          </a:xfrm>
          <a:prstGeom prst="rect">
            <a:avLst/>
          </a:prstGeom>
        </p:spPr>
      </p:pic>
    </p:spTree>
    <p:extLst>
      <p:ext uri="{BB962C8B-B14F-4D97-AF65-F5344CB8AC3E}">
        <p14:creationId xmlns:p14="http://schemas.microsoft.com/office/powerpoint/2010/main" val="1982815806"/>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4D4C53FC-7ECC-444B-B463-06CF9C9AD31D}" vid="{751C0C61-4740-4A4D-9B45-034E4470D964}"/>
    </a:ext>
  </a:extLst>
</a:theme>
</file>

<file path=ppt/theme/theme2.xml><?xml version="1.0" encoding="utf-8"?>
<a:theme xmlns:a="http://schemas.openxmlformats.org/drawingml/2006/main" name="1_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4D4C53FC-7ECC-444B-B463-06CF9C9AD31D}" vid="{1D94EB26-2390-4C94-A4DB-7AF6F92EF8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2b3826a4-e976-47da-ad2b-3be0c0f0d5f0">MLCSU-1508509938-924200</_dlc_DocId>
    <_dlc_DocIdUrl xmlns="2b3826a4-e976-47da-ad2b-3be0c0f0d5f0">
      <Url>https://csucloudservices.sharepoint.com/sites/CSU/strat/suteam/_layouts/15/DocIdRedir.aspx?ID=MLCSU-1508509938-924200</Url>
      <Description>MLCSU-1508509938-924200</Description>
    </_dlc_DocIdUrl>
    <TaxCatchAll xmlns="2b3826a4-e976-47da-ad2b-3be0c0f0d5f0" xsi:nil="true"/>
    <lcf76f155ced4ddcb4097134ff3c332f xmlns="f05a3715-007b-4911-92f3-fecd14f44f5a">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D526FDD1FA0209489C1688272C2F3DD4" ma:contentTypeVersion="486" ma:contentTypeDescription="Create a new document." ma:contentTypeScope="" ma:versionID="27de104a1e66b108d6bf5e3154009f34">
  <xsd:schema xmlns:xsd="http://www.w3.org/2001/XMLSchema" xmlns:xs="http://www.w3.org/2001/XMLSchema" xmlns:p="http://schemas.microsoft.com/office/2006/metadata/properties" xmlns:ns2="2b3826a4-e976-47da-ad2b-3be0c0f0d5f0" xmlns:ns3="f05a3715-007b-4911-92f3-fecd14f44f5a" targetNamespace="http://schemas.microsoft.com/office/2006/metadata/properties" ma:root="true" ma:fieldsID="75875d32b74387e6712c9afb4e03a1e4" ns2:_="" ns3:_="">
    <xsd:import namespace="2b3826a4-e976-47da-ad2b-3be0c0f0d5f0"/>
    <xsd:import namespace="f05a3715-007b-4911-92f3-fecd14f44f5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EventHashCode" minOccurs="0"/>
                <xsd:element ref="ns3:MediaServiceGenerationTime"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826a4-e976-47da-ad2b-3be0c0f0d5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8fa6b3da-ea6c-47f0-bf33-19ac74d99530}" ma:internalName="TaxCatchAll" ma:showField="CatchAllData" ma:web="2b3826a4-e976-47da-ad2b-3be0c0f0d5f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05a3715-007b-4911-92f3-fecd14f44f5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5e3038f7-01d3-45c6-9ff3-08a5a011bcb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A92E8A-CA78-4D91-908C-65C073295450}">
  <ds:schemaRefs>
    <ds:schemaRef ds:uri="http://schemas.microsoft.com/sharepoint/events"/>
  </ds:schemaRefs>
</ds:datastoreItem>
</file>

<file path=customXml/itemProps2.xml><?xml version="1.0" encoding="utf-8"?>
<ds:datastoreItem xmlns:ds="http://schemas.openxmlformats.org/officeDocument/2006/customXml" ds:itemID="{62A9BE26-1869-4A6C-9FB4-C62FE1B26035}">
  <ds:schemaRefs>
    <ds:schemaRef ds:uri="http://schemas.microsoft.com/sharepoint/v3/contenttype/forms"/>
  </ds:schemaRefs>
</ds:datastoreItem>
</file>

<file path=customXml/itemProps3.xml><?xml version="1.0" encoding="utf-8"?>
<ds:datastoreItem xmlns:ds="http://schemas.openxmlformats.org/officeDocument/2006/customXml" ds:itemID="{35792C3B-54D4-45E9-AA33-96E38D4725F6}">
  <ds:schemaRefs>
    <ds:schemaRef ds:uri="http://schemas.microsoft.com/office/2006/metadata/properties"/>
    <ds:schemaRef ds:uri="http://schemas.microsoft.com/office/infopath/2007/PartnerControls"/>
    <ds:schemaRef ds:uri="2b3826a4-e976-47da-ad2b-3be0c0f0d5f0"/>
    <ds:schemaRef ds:uri="f05a3715-007b-4911-92f3-fecd14f44f5a"/>
  </ds:schemaRefs>
</ds:datastoreItem>
</file>

<file path=customXml/itemProps4.xml><?xml version="1.0" encoding="utf-8"?>
<ds:datastoreItem xmlns:ds="http://schemas.openxmlformats.org/officeDocument/2006/customXml" ds:itemID="{ED2A3D05-5235-4F8C-9003-35B6029C98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3826a4-e976-47da-ad2b-3be0c0f0d5f0"/>
    <ds:schemaRef ds:uri="f05a3715-007b-4911-92f3-fecd14f44f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strategyUnitSlidepack20200925-MLCSU58081</Template>
  <TotalTime>2608</TotalTime>
  <Words>463</Words>
  <Application>Microsoft Office PowerPoint</Application>
  <PresentationFormat>Custom</PresentationFormat>
  <Paragraphs>54</Paragraphs>
  <Slides>15</Slides>
  <Notes>11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Source Sans Pro</vt:lpstr>
      <vt:lpstr>Arial</vt:lpstr>
      <vt:lpstr>Segoe UI</vt:lpstr>
      <vt:lpstr>Calibri</vt:lpstr>
      <vt:lpstr>TSU-Powerpoint_Template-Print_A4_FINAL++ (2)</vt:lpstr>
      <vt:lpstr>1_TSU-Powerpoint_Template-Print_A4_FINAL++ (2)</vt:lpstr>
      <vt:lpstr>Getting started with collaboration on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Please get involved!  (and help me get it finished because otherwise I never will)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collaboration on GitHub:</dc:title>
  <dc:creator>Jacqueline Grout (MLCSU)</dc:creator>
  <cp:lastModifiedBy>Jacqueline Grout (MLCSU)</cp:lastModifiedBy>
  <cp:revision>1</cp:revision>
  <cp:lastPrinted>2017-04-05T09:13:12Z</cp:lastPrinted>
  <dcterms:created xsi:type="dcterms:W3CDTF">2023-10-02T13:54:03Z</dcterms:created>
  <dcterms:modified xsi:type="dcterms:W3CDTF">2023-10-04T09:28:55Z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0x010100D526FDD1FA0209489C1688272C2F3DD4</vt:lpwstr>
  </property>
  <property fmtid="{D5CDD505-2E9C-101B-9397-08002B2CF9AE}" pid="3" name="_dlc_DocIdItemGuid">
    <vt:lpwstr>2b66a0f1-c313-4e68-aa82-c8ef96130acb</vt:lpwstr>
  </property>
</Properties>
</file>